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337" r:id="rId3"/>
    <p:sldId id="350" r:id="rId4"/>
    <p:sldId id="334" r:id="rId5"/>
    <p:sldId id="338" r:id="rId6"/>
    <p:sldId id="340" r:id="rId7"/>
    <p:sldId id="345" r:id="rId8"/>
    <p:sldId id="342" r:id="rId9"/>
    <p:sldId id="346" r:id="rId10"/>
    <p:sldId id="347" r:id="rId11"/>
    <p:sldId id="349" r:id="rId12"/>
    <p:sldId id="348" r:id="rId13"/>
    <p:sldId id="344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8">
          <p15:clr>
            <a:srgbClr val="A4A3A4"/>
          </p15:clr>
        </p15:guide>
        <p15:guide id="2" orient="horz" pos="992">
          <p15:clr>
            <a:srgbClr val="A4A3A4"/>
          </p15:clr>
        </p15:guide>
        <p15:guide id="3" pos="5274">
          <p15:clr>
            <a:srgbClr val="A4A3A4"/>
          </p15:clr>
        </p15:guide>
        <p15:guide id="4" pos="407">
          <p15:clr>
            <a:srgbClr val="A4A3A4"/>
          </p15:clr>
        </p15:guide>
        <p15:guide id="5" pos="30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A2A"/>
    <a:srgbClr val="000000"/>
    <a:srgbClr val="C8102E"/>
    <a:srgbClr val="AE0F2A"/>
    <a:srgbClr val="006971"/>
    <a:srgbClr val="008080"/>
    <a:srgbClr val="4C68B0"/>
    <a:srgbClr val="FFC70D"/>
    <a:srgbClr val="FF8D03"/>
    <a:srgbClr val="FF50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68" autoAdjust="0"/>
    <p:restoredTop sz="86401" autoAdjust="0"/>
  </p:normalViewPr>
  <p:slideViewPr>
    <p:cSldViewPr snapToGrid="0" snapToObjects="1">
      <p:cViewPr varScale="1">
        <p:scale>
          <a:sx n="124" d="100"/>
          <a:sy n="124" d="100"/>
        </p:scale>
        <p:origin x="176" y="512"/>
      </p:cViewPr>
      <p:guideLst>
        <p:guide orient="horz" pos="478"/>
        <p:guide orient="horz" pos="992"/>
        <p:guide pos="5274"/>
        <p:guide pos="407"/>
        <p:guide pos="30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27" d="100"/>
        <a:sy n="22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B97A3-3FE6-574C-9830-89DD758FA87C}" type="datetimeFigureOut">
              <a:rPr lang="en-US" smtClean="0"/>
              <a:t>8/4/20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88234-B9B0-B149-8EA9-07B572C944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125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A7686-C06B-7244-B5B4-9CA632DF098E}" type="datetimeFigureOut">
              <a:rPr lang="en-US" smtClean="0"/>
              <a:t>8/4/20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C49AE-04DB-9042-BA05-B316935E2B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71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ami University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0685" y="3523122"/>
            <a:ext cx="2682630" cy="1002899"/>
          </a:xfrm>
          <a:prstGeom prst="rect">
            <a:avLst/>
          </a:prstGeom>
        </p:spPr>
      </p:pic>
      <p:pic>
        <p:nvPicPr>
          <p:cNvPr id="8" name="Picture 7" descr="Decorative Graphic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" y="255434"/>
            <a:ext cx="8458200" cy="124589"/>
          </a:xfrm>
          <a:prstGeom prst="rect">
            <a:avLst/>
          </a:prstGeom>
        </p:spPr>
      </p:pic>
      <p:pic>
        <p:nvPicPr>
          <p:cNvPr id="9" name="Picture 8" descr="Decorative Graphic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354622" y="4797598"/>
            <a:ext cx="8458200" cy="12458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5280" y="1073638"/>
            <a:ext cx="8378873" cy="86042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400" b="1" i="0" baseline="0">
                <a:solidFill>
                  <a:schemeClr val="tx2"/>
                </a:solidFill>
                <a:latin typeface="Helvetica"/>
                <a:cs typeface="Helvetica"/>
              </a:defRPr>
            </a:lvl1pPr>
            <a:lvl2pPr marL="457200" indent="0">
              <a:buFontTx/>
              <a:buNone/>
              <a:defRPr sz="4000" b="1" i="0" baseline="0">
                <a:solidFill>
                  <a:schemeClr val="tx2"/>
                </a:solidFill>
                <a:latin typeface="Helvetica"/>
                <a:cs typeface="Helvetica"/>
              </a:defRPr>
            </a:lvl2pPr>
            <a:lvl3pPr marL="914400" indent="0">
              <a:buFontTx/>
              <a:buNone/>
              <a:defRPr sz="4000" b="1" i="0" baseline="0">
                <a:solidFill>
                  <a:schemeClr val="tx2"/>
                </a:solidFill>
                <a:latin typeface="Helvetica"/>
                <a:cs typeface="Helvetica"/>
              </a:defRPr>
            </a:lvl3pPr>
            <a:lvl4pPr marL="1371600" indent="0">
              <a:buFontTx/>
              <a:buNone/>
              <a:defRPr sz="4000" b="1" i="0" baseline="0">
                <a:solidFill>
                  <a:schemeClr val="tx2"/>
                </a:solidFill>
                <a:latin typeface="Helvetica"/>
                <a:cs typeface="Helvetica"/>
              </a:defRPr>
            </a:lvl4pPr>
            <a:lvl5pPr marL="1828800" indent="0">
              <a:buFontTx/>
              <a:buNone/>
              <a:defRPr sz="4000" b="1" i="0" baseline="0">
                <a:solidFill>
                  <a:schemeClr val="tx2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91748" y="1934063"/>
            <a:ext cx="6389810" cy="498475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3200" baseline="0">
                <a:latin typeface="Helvetica"/>
                <a:cs typeface="Helvetica"/>
              </a:defRPr>
            </a:lvl1pPr>
            <a:lvl2pPr marL="457200" indent="0" algn="ctr">
              <a:buFontTx/>
              <a:buNone/>
              <a:defRPr sz="3200" baseline="0"/>
            </a:lvl2pPr>
            <a:lvl3pPr marL="914400" indent="0" algn="ctr">
              <a:buFontTx/>
              <a:buNone/>
              <a:defRPr sz="3200" baseline="0"/>
            </a:lvl3pPr>
            <a:lvl4pPr marL="1371600" indent="0" algn="ctr">
              <a:buFontTx/>
              <a:buNone/>
              <a:defRPr sz="3200" baseline="0"/>
            </a:lvl4pPr>
            <a:lvl5pPr marL="1828800" indent="0" algn="ctr">
              <a:buFontTx/>
              <a:buNone/>
              <a:defRPr sz="3200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530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ami University Logo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7619" y="4704258"/>
            <a:ext cx="1572846" cy="325607"/>
          </a:xfrm>
          <a:prstGeom prst="rect">
            <a:avLst/>
          </a:prstGeom>
        </p:spPr>
      </p:pic>
      <p:cxnSp>
        <p:nvCxnSpPr>
          <p:cNvPr id="9" name="Straight Connector 8" descr="Decorative graphic"/>
          <p:cNvCxnSpPr/>
          <p:nvPr userDrawn="1"/>
        </p:nvCxnSpPr>
        <p:spPr>
          <a:xfrm flipH="1">
            <a:off x="410308" y="5000558"/>
            <a:ext cx="6760307" cy="0"/>
          </a:xfrm>
          <a:prstGeom prst="line">
            <a:avLst/>
          </a:prstGeom>
          <a:ln w="12700" cmpd="sng">
            <a:solidFill>
              <a:srgbClr val="C80A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7524" y="215657"/>
            <a:ext cx="7434629" cy="67334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200" b="1" i="0" baseline="0">
                <a:solidFill>
                  <a:schemeClr val="tx2"/>
                </a:solidFill>
                <a:latin typeface="Helvetica"/>
                <a:cs typeface="Helvetica"/>
              </a:defRPr>
            </a:lvl1pPr>
            <a:lvl2pPr marL="457200" indent="0">
              <a:buFontTx/>
              <a:buNone/>
              <a:defRPr sz="3200" b="1" i="0" baseline="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3200" b="1" i="0" baseline="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3200" b="1" i="0" baseline="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3200" b="1" i="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17525" y="732452"/>
            <a:ext cx="4748213" cy="5270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0" i="1" baseline="0"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411788" y="1601788"/>
            <a:ext cx="3332162" cy="2560638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17525" y="1601788"/>
            <a:ext cx="4475163" cy="2735262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1pPr>
            <a:lvl2pPr marL="742950" indent="-285750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2pPr>
            <a:lvl3pPr marL="1143000" indent="-228600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3pPr>
            <a:lvl4pPr marL="1600200" indent="-228600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4pPr>
            <a:lvl5pPr marL="2057400" indent="-228600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descr="Decorative graphic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" y="1176443"/>
            <a:ext cx="8229600" cy="4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33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4697"/>
            <a:ext cx="8229600" cy="646838"/>
          </a:xfrm>
          <a:prstGeom prst="rect">
            <a:avLst/>
          </a:prstGeom>
        </p:spPr>
        <p:txBody>
          <a:bodyPr vert="horz"/>
          <a:lstStyle>
            <a:lvl1pPr algn="ctr">
              <a:defRPr sz="3200" b="0" i="0"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Miami University Logo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7619" y="4704258"/>
            <a:ext cx="1572846" cy="325607"/>
          </a:xfrm>
          <a:prstGeom prst="rect">
            <a:avLst/>
          </a:prstGeom>
        </p:spPr>
      </p:pic>
      <p:cxnSp>
        <p:nvCxnSpPr>
          <p:cNvPr id="4" name="Straight Connector 3" descr="Decorative Graphic"/>
          <p:cNvCxnSpPr/>
          <p:nvPr userDrawn="1"/>
        </p:nvCxnSpPr>
        <p:spPr>
          <a:xfrm flipH="1">
            <a:off x="410308" y="5000558"/>
            <a:ext cx="6760307" cy="0"/>
          </a:xfrm>
          <a:prstGeom prst="line">
            <a:avLst/>
          </a:prstGeom>
          <a:ln w="12700" cmpd="sng">
            <a:solidFill>
              <a:srgbClr val="C80A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772381"/>
            <a:ext cx="8229600" cy="294005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67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mailto:wegnera3@miamioh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mailto:wegnera3@miamioh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391748" y="1934063"/>
            <a:ext cx="6389810" cy="1187993"/>
          </a:xfrm>
        </p:spPr>
        <p:txBody>
          <a:bodyPr/>
          <a:lstStyle/>
          <a:p>
            <a:r>
              <a:rPr lang="en-US" sz="2800" dirty="0">
                <a:solidFill>
                  <a:schemeClr val="accent6"/>
                </a:solidFill>
              </a:rPr>
              <a:t>Supporting Emerging Technology Research in the Archives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1361" y="1027670"/>
            <a:ext cx="8316493" cy="993775"/>
          </a:xfrm>
          <a:prstGeom prst="rect">
            <a:avLst/>
          </a:prstGeom>
        </p:spPr>
        <p:txBody>
          <a:bodyPr/>
          <a:lstStyle/>
          <a:p>
            <a:r>
              <a:rPr lang="en-US" sz="3600" dirty="0"/>
              <a:t>FROM READING ROOMS TO VIRTUAL HUBS</a:t>
            </a:r>
            <a:endParaRPr lang="en-US" sz="3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6286D9-A91C-3841-9C2F-B2ACFC9506D3}"/>
              </a:ext>
            </a:extLst>
          </p:cNvPr>
          <p:cNvSpPr/>
          <p:nvPr/>
        </p:nvSpPr>
        <p:spPr>
          <a:xfrm>
            <a:off x="3036711" y="3488267"/>
            <a:ext cx="2968978" cy="100471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80E087-9F85-2240-AC83-6F6AD0091372}"/>
              </a:ext>
            </a:extLst>
          </p:cNvPr>
          <p:cNvSpPr txBox="1"/>
          <p:nvPr/>
        </p:nvSpPr>
        <p:spPr>
          <a:xfrm>
            <a:off x="361361" y="3489840"/>
            <a:ext cx="3459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Alia Levar Wegner</a:t>
            </a:r>
          </a:p>
          <a:p>
            <a:r>
              <a:rPr lang="en-US" sz="1600" dirty="0">
                <a:solidFill>
                  <a:schemeClr val="accent6"/>
                </a:solidFill>
              </a:rPr>
              <a:t>Digital Collections Librarian</a:t>
            </a:r>
          </a:p>
          <a:p>
            <a:r>
              <a:rPr lang="en-US" sz="1600" dirty="0">
                <a:solidFill>
                  <a:schemeClr val="accent6"/>
                </a:solidFill>
              </a:rPr>
              <a:t>Walter Havighurst Special Collections</a:t>
            </a:r>
          </a:p>
          <a:p>
            <a:r>
              <a:rPr lang="en-US" sz="1600" dirty="0">
                <a:solidFill>
                  <a:schemeClr val="accent6"/>
                </a:solidFill>
                <a:hlinkClick r:id="rId2"/>
              </a:rPr>
              <a:t>wegnera3@miamioh.edu</a:t>
            </a:r>
            <a:endParaRPr lang="en-US" sz="1600" dirty="0">
              <a:solidFill>
                <a:schemeClr val="accent6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A697DC-7315-9C47-99E9-D663E4B9E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689" y="3981559"/>
            <a:ext cx="2672165" cy="51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13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Preservation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517525" y="274639"/>
            <a:ext cx="8226425" cy="52705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VIRTUAL HUB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9404BC7-362A-DD41-8794-63800ADED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020" y="1603331"/>
            <a:ext cx="5027960" cy="293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80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04384"/>
            <a:ext cx="8229600" cy="930037"/>
          </a:xfrm>
        </p:spPr>
        <p:txBody>
          <a:bodyPr/>
          <a:lstStyle/>
          <a:p>
            <a:r>
              <a:rPr lang="en-US" sz="2800" dirty="0"/>
              <a:t>Supporting Emerging Technology &amp; </a:t>
            </a:r>
            <a:br>
              <a:rPr lang="en-US" sz="2800" dirty="0"/>
            </a:br>
            <a:r>
              <a:rPr lang="en-US" sz="2800" dirty="0"/>
              <a:t>Collaborative Research Models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91299DB-151A-C643-B36F-1A0D9B21A31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21"/>
          <a:stretch/>
        </p:blipFill>
        <p:spPr>
          <a:xfrm>
            <a:off x="382044" y="434179"/>
            <a:ext cx="8229600" cy="2940050"/>
          </a:xfrm>
        </p:spPr>
      </p:pic>
    </p:spTree>
    <p:extLst>
      <p:ext uri="{BB962C8B-B14F-4D97-AF65-F5344CB8AC3E}">
        <p14:creationId xmlns:p14="http://schemas.microsoft.com/office/powerpoint/2010/main" val="1153697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0E718E1-58EA-9845-8074-06AD8CA31D9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80"/>
          <a:stretch/>
        </p:blipFill>
        <p:spPr>
          <a:xfrm>
            <a:off x="5073577" y="1464254"/>
            <a:ext cx="3552898" cy="2735261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17525" y="1609824"/>
            <a:ext cx="4475163" cy="2444119"/>
          </a:xfrm>
        </p:spPr>
        <p:txBody>
          <a:bodyPr/>
          <a:lstStyle/>
          <a:p>
            <a:r>
              <a:rPr lang="en-US" dirty="0"/>
              <a:t>Create flexible infrastructure &amp; access options</a:t>
            </a:r>
          </a:p>
          <a:p>
            <a:r>
              <a:rPr lang="en-US" dirty="0"/>
              <a:t>Reuse, remix, remediate</a:t>
            </a:r>
          </a:p>
          <a:p>
            <a:r>
              <a:rPr lang="en-US" dirty="0"/>
              <a:t>Incorporate maker literacies &amp; competencies</a:t>
            </a:r>
          </a:p>
          <a:p>
            <a:r>
              <a:rPr lang="en-US" dirty="0"/>
              <a:t>New user studies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517525" y="394927"/>
            <a:ext cx="8226425" cy="52705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FINAL THOUGHTS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141405-869D-A245-A5C5-35BB354F0F3A}"/>
              </a:ext>
            </a:extLst>
          </p:cNvPr>
          <p:cNvSpPr txBox="1"/>
          <p:nvPr/>
        </p:nvSpPr>
        <p:spPr>
          <a:xfrm>
            <a:off x="4572000" y="4190285"/>
            <a:ext cx="3402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Student reading after Rowan Hall takeover, 1970</a:t>
            </a:r>
          </a:p>
        </p:txBody>
      </p:sp>
    </p:spTree>
    <p:extLst>
      <p:ext uri="{BB962C8B-B14F-4D97-AF65-F5344CB8AC3E}">
        <p14:creationId xmlns:p14="http://schemas.microsoft.com/office/powerpoint/2010/main" val="4202680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90899" y="1478120"/>
            <a:ext cx="5211775" cy="993775"/>
          </a:xfrm>
          <a:prstGeom prst="rect">
            <a:avLst/>
          </a:prstGeom>
        </p:spPr>
        <p:txBody>
          <a:bodyPr/>
          <a:lstStyle/>
          <a:p>
            <a:r>
              <a:rPr lang="en-US" sz="4800" b="1" dirty="0">
                <a:latin typeface="Helvetica" panose="020B0604020202020204" pitchFamily="34" charset="0"/>
                <a:cs typeface="Helvetica" panose="020B0604020202020204" pitchFamily="34" charset="0"/>
              </a:rPr>
              <a:t>THANK YOU!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6286D9-A91C-3841-9C2F-B2ACFC9506D3}"/>
              </a:ext>
            </a:extLst>
          </p:cNvPr>
          <p:cNvSpPr/>
          <p:nvPr/>
        </p:nvSpPr>
        <p:spPr>
          <a:xfrm>
            <a:off x="3036711" y="3488267"/>
            <a:ext cx="2968978" cy="100471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80E087-9F85-2240-AC83-6F6AD0091372}"/>
              </a:ext>
            </a:extLst>
          </p:cNvPr>
          <p:cNvSpPr txBox="1"/>
          <p:nvPr/>
        </p:nvSpPr>
        <p:spPr>
          <a:xfrm>
            <a:off x="361361" y="3489840"/>
            <a:ext cx="3459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Alia Levar Wegner</a:t>
            </a:r>
          </a:p>
          <a:p>
            <a:r>
              <a:rPr lang="en-US" sz="1600" dirty="0">
                <a:solidFill>
                  <a:schemeClr val="accent6"/>
                </a:solidFill>
              </a:rPr>
              <a:t>Digital Collections Librarian</a:t>
            </a:r>
          </a:p>
          <a:p>
            <a:r>
              <a:rPr lang="en-US" sz="1600" dirty="0">
                <a:solidFill>
                  <a:schemeClr val="accent6"/>
                </a:solidFill>
              </a:rPr>
              <a:t>Walter Havighurst Special Collections</a:t>
            </a:r>
          </a:p>
          <a:p>
            <a:r>
              <a:rPr lang="en-US" sz="1600" dirty="0">
                <a:solidFill>
                  <a:schemeClr val="accent6"/>
                </a:solidFill>
                <a:hlinkClick r:id="rId2"/>
              </a:rPr>
              <a:t>wegnera3@miamioh.edu</a:t>
            </a:r>
            <a:endParaRPr lang="en-US" sz="1600" dirty="0">
              <a:solidFill>
                <a:schemeClr val="accent6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A697DC-7315-9C47-99E9-D663E4B9E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689" y="3981559"/>
            <a:ext cx="2672165" cy="51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23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29228"/>
            <a:ext cx="8229600" cy="930037"/>
          </a:xfrm>
        </p:spPr>
        <p:txBody>
          <a:bodyPr/>
          <a:lstStyle/>
          <a:p>
            <a:r>
              <a:rPr lang="en-US" sz="2800" dirty="0"/>
              <a:t>Challenges of Emerging Technology &amp; </a:t>
            </a:r>
            <a:br>
              <a:rPr lang="en-US" sz="2800" dirty="0"/>
            </a:br>
            <a:r>
              <a:rPr lang="en-US" sz="2800" dirty="0"/>
              <a:t>Collaborative Research Models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91299DB-151A-C643-B36F-1A0D9B21A31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044" y="434179"/>
            <a:ext cx="8229600" cy="2940050"/>
          </a:xfrm>
        </p:spPr>
      </p:pic>
    </p:spTree>
    <p:extLst>
      <p:ext uri="{BB962C8B-B14F-4D97-AF65-F5344CB8AC3E}">
        <p14:creationId xmlns:p14="http://schemas.microsoft.com/office/powerpoint/2010/main" val="1999038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444" y="1259900"/>
            <a:ext cx="6551112" cy="2292263"/>
          </a:xfrm>
        </p:spPr>
        <p:txBody>
          <a:bodyPr/>
          <a:lstStyle/>
          <a:p>
            <a:pPr algn="l"/>
            <a:r>
              <a:rPr lang="en-US" sz="2600" dirty="0">
                <a:solidFill>
                  <a:schemeClr val="accent6"/>
                </a:solidFill>
              </a:rPr>
              <a:t>The rhizome embodies a concept of breaking with hierarchical traditions of access to provoke serendipitous discovery through new connections and the coupling of past and present in innovative modes.</a:t>
            </a:r>
            <a:endParaRPr lang="en-US" sz="2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C30C05-587A-BE41-91E3-E61BC728C4EC}"/>
              </a:ext>
            </a:extLst>
          </p:cNvPr>
          <p:cNvSpPr txBox="1"/>
          <p:nvPr/>
        </p:nvSpPr>
        <p:spPr>
          <a:xfrm>
            <a:off x="350728" y="313151"/>
            <a:ext cx="70145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b="1" dirty="0">
                <a:latin typeface="Helvetica" pitchFamily="2" charset="0"/>
              </a:rPr>
              <a:t>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32A93A-629F-EE4F-8D19-014A198E8EA0}"/>
              </a:ext>
            </a:extLst>
          </p:cNvPr>
          <p:cNvSpPr txBox="1"/>
          <p:nvPr/>
        </p:nvSpPr>
        <p:spPr>
          <a:xfrm>
            <a:off x="2580362" y="3795386"/>
            <a:ext cx="6131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Duff, W.M., &amp; Haskell, J. (2015). New uses for old records: A rhizomatic approach to archival access. </a:t>
            </a:r>
            <a:r>
              <a:rPr lang="en-US" sz="1600" i="1" dirty="0">
                <a:solidFill>
                  <a:schemeClr val="accent6"/>
                </a:solidFill>
              </a:rPr>
              <a:t>The American Archivist, 78</a:t>
            </a:r>
            <a:r>
              <a:rPr lang="en-US" sz="1600" dirty="0">
                <a:solidFill>
                  <a:schemeClr val="accent6"/>
                </a:solidFill>
              </a:rPr>
              <a:t>(1), 38-58. </a:t>
            </a:r>
          </a:p>
        </p:txBody>
      </p:sp>
    </p:spTree>
    <p:extLst>
      <p:ext uri="{BB962C8B-B14F-4D97-AF65-F5344CB8AC3E}">
        <p14:creationId xmlns:p14="http://schemas.microsoft.com/office/powerpoint/2010/main" val="228310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0D4542E-CBDA-F34C-AD5F-D7A67A19AB5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hq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1556" y="1378742"/>
            <a:ext cx="2932388" cy="2699015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02411" y="1514476"/>
            <a:ext cx="4670838" cy="2735262"/>
          </a:xfrm>
        </p:spPr>
        <p:txBody>
          <a:bodyPr/>
          <a:lstStyle/>
          <a:p>
            <a:r>
              <a:rPr lang="en-US" dirty="0"/>
              <a:t>Grant-funded project</a:t>
            </a:r>
          </a:p>
          <a:p>
            <a:r>
              <a:rPr lang="en-US" dirty="0"/>
              <a:t>Collaboration between 2 departments &amp; special collections</a:t>
            </a:r>
          </a:p>
          <a:p>
            <a:r>
              <a:rPr lang="en-US" dirty="0"/>
              <a:t>Over 3 courses in 2 semesters, 2019-2020</a:t>
            </a:r>
          </a:p>
          <a:p>
            <a:r>
              <a:rPr lang="en-US" dirty="0"/>
              <a:t>Augmented reality experience of Rowan Hall Takeover, 15 April 1970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502411" y="523260"/>
            <a:ext cx="8226425" cy="45781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ROWAN HALL TAKEOVER AT 50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42CD75-F375-C443-BDCA-476193D72889}"/>
              </a:ext>
            </a:extLst>
          </p:cNvPr>
          <p:cNvSpPr txBox="1"/>
          <p:nvPr/>
        </p:nvSpPr>
        <p:spPr>
          <a:xfrm>
            <a:off x="3883612" y="4219055"/>
            <a:ext cx="370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Occupation of Rowan Hall, 15 April 1970. Image: Walter Havighurst Special Collections &amp; University Archives</a:t>
            </a:r>
          </a:p>
        </p:txBody>
      </p:sp>
    </p:spTree>
    <p:extLst>
      <p:ext uri="{BB962C8B-B14F-4D97-AF65-F5344CB8AC3E}">
        <p14:creationId xmlns:p14="http://schemas.microsoft.com/office/powerpoint/2010/main" val="3705530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4B0304A-C708-A645-AF61-AEC57FA9792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11788" y="1390650"/>
            <a:ext cx="3332162" cy="29464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Digital formats</a:t>
            </a:r>
          </a:p>
          <a:p>
            <a:r>
              <a:rPr lang="en-US" dirty="0"/>
              <a:t>Distributed access</a:t>
            </a:r>
          </a:p>
          <a:p>
            <a:r>
              <a:rPr lang="en-US" dirty="0"/>
              <a:t>Different research needs</a:t>
            </a:r>
          </a:p>
          <a:p>
            <a:pPr lvl="1"/>
            <a:r>
              <a:rPr lang="en-US" dirty="0"/>
              <a:t>Archival research</a:t>
            </a:r>
          </a:p>
          <a:p>
            <a:pPr lvl="1"/>
            <a:r>
              <a:rPr lang="en-US" dirty="0"/>
              <a:t>Design thinking</a:t>
            </a:r>
          </a:p>
          <a:p>
            <a:r>
              <a:rPr lang="en-US" dirty="0"/>
              <a:t>IP, copyright &amp; privacy assistance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517525" y="454024"/>
            <a:ext cx="8226425" cy="52705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USER NEEDS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5B0975-54D5-594F-9C93-9E8D76C8AECD}"/>
              </a:ext>
            </a:extLst>
          </p:cNvPr>
          <p:cNvSpPr txBox="1"/>
          <p:nvPr/>
        </p:nvSpPr>
        <p:spPr>
          <a:xfrm>
            <a:off x="4203027" y="4337050"/>
            <a:ext cx="3043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Early mockup of augmented reality layout in Armstrong Center, Miami University</a:t>
            </a:r>
          </a:p>
        </p:txBody>
      </p:sp>
    </p:spTree>
    <p:extLst>
      <p:ext uri="{BB962C8B-B14F-4D97-AF65-F5344CB8AC3E}">
        <p14:creationId xmlns:p14="http://schemas.microsoft.com/office/powerpoint/2010/main" val="2819420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AF6D839-97BD-A142-9847-44D58339085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Reference service model</a:t>
            </a:r>
          </a:p>
          <a:p>
            <a:r>
              <a:rPr lang="en-US" dirty="0"/>
              <a:t>Incomplete collections</a:t>
            </a:r>
          </a:p>
          <a:p>
            <a:r>
              <a:rPr lang="en-US" dirty="0"/>
              <a:t>Discoverability challenges</a:t>
            </a:r>
          </a:p>
          <a:p>
            <a:r>
              <a:rPr lang="en-US" dirty="0"/>
              <a:t>Inaccessible media formats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517525" y="348636"/>
            <a:ext cx="8226425" cy="45781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LIMITS OF </a:t>
            </a:r>
            <a:r>
              <a:rPr lang="en-US" sz="3200" b="1" strike="sngStrike" dirty="0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en-US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200" b="1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OUR </a:t>
            </a:r>
            <a:r>
              <a:rPr lang="en-US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READING ROOM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4115ED-FC04-554E-89F9-448BE961B6F1}"/>
              </a:ext>
            </a:extLst>
          </p:cNvPr>
          <p:cNvSpPr txBox="1"/>
          <p:nvPr/>
        </p:nvSpPr>
        <p:spPr>
          <a:xfrm>
            <a:off x="5318506" y="4198550"/>
            <a:ext cx="1847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Photo credit: Nick Kneer</a:t>
            </a:r>
          </a:p>
        </p:txBody>
      </p:sp>
    </p:spTree>
    <p:extLst>
      <p:ext uri="{BB962C8B-B14F-4D97-AF65-F5344CB8AC3E}">
        <p14:creationId xmlns:p14="http://schemas.microsoft.com/office/powerpoint/2010/main" val="2820212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41754"/>
            <a:ext cx="8229600" cy="930037"/>
          </a:xfrm>
        </p:spPr>
        <p:txBody>
          <a:bodyPr/>
          <a:lstStyle/>
          <a:p>
            <a:r>
              <a:rPr lang="en-US" sz="2800" dirty="0"/>
              <a:t>Adapting to Emerging Technology &amp; </a:t>
            </a:r>
            <a:br>
              <a:rPr lang="en-US" sz="2800" dirty="0"/>
            </a:br>
            <a:r>
              <a:rPr lang="en-US" sz="2800" dirty="0"/>
              <a:t>Collaborative Research Models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91299DB-151A-C643-B36F-1A0D9B21A31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0"/>
          <a:stretch/>
        </p:blipFill>
        <p:spPr>
          <a:xfrm>
            <a:off x="382044" y="434179"/>
            <a:ext cx="8229600" cy="2940050"/>
          </a:xfrm>
        </p:spPr>
      </p:pic>
    </p:spTree>
    <p:extLst>
      <p:ext uri="{BB962C8B-B14F-4D97-AF65-F5344CB8AC3E}">
        <p14:creationId xmlns:p14="http://schemas.microsoft.com/office/powerpoint/2010/main" val="2985391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0E718E1-58EA-9845-8074-06AD8CA31D9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5567" y="1601788"/>
            <a:ext cx="3658383" cy="2619735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Provided infrastructure for the collaborative project</a:t>
            </a:r>
          </a:p>
          <a:p>
            <a:r>
              <a:rPr lang="en-US" dirty="0"/>
              <a:t>Digitized almost 990 images and documents</a:t>
            </a:r>
          </a:p>
          <a:p>
            <a:r>
              <a:rPr lang="en-US" dirty="0"/>
              <a:t>Added architectural documents from university units</a:t>
            </a:r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Access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517525" y="274639"/>
            <a:ext cx="8226425" cy="52705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VIRTUAL HUB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141405-869D-A245-A5C5-35BB354F0F3A}"/>
              </a:ext>
            </a:extLst>
          </p:cNvPr>
          <p:cNvSpPr txBox="1"/>
          <p:nvPr/>
        </p:nvSpPr>
        <p:spPr>
          <a:xfrm>
            <a:off x="4146115" y="4286810"/>
            <a:ext cx="3444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Screenshot of </a:t>
            </a:r>
            <a:r>
              <a:rPr lang="en-US" sz="1200" i="1" dirty="0">
                <a:solidFill>
                  <a:schemeClr val="accent6"/>
                </a:solidFill>
              </a:rPr>
              <a:t>Rowan Hall Takeover at 50 </a:t>
            </a:r>
            <a:r>
              <a:rPr lang="en-US" sz="1200" dirty="0">
                <a:solidFill>
                  <a:schemeClr val="accent6"/>
                </a:solidFill>
              </a:rPr>
              <a:t>virtual hub</a:t>
            </a:r>
          </a:p>
        </p:txBody>
      </p:sp>
    </p:spTree>
    <p:extLst>
      <p:ext uri="{BB962C8B-B14F-4D97-AF65-F5344CB8AC3E}">
        <p14:creationId xmlns:p14="http://schemas.microsoft.com/office/powerpoint/2010/main" val="3178865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0E718E1-58EA-9845-8074-06AD8CA31D9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7680" y="1525724"/>
            <a:ext cx="3514157" cy="2811326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Used by Scholarly Communications staff and      Office of General Counsel</a:t>
            </a:r>
          </a:p>
          <a:p>
            <a:r>
              <a:rPr lang="en-US" dirty="0"/>
              <a:t>Repository for source material not student work (FERPA)</a:t>
            </a:r>
          </a:p>
          <a:p>
            <a:r>
              <a:rPr lang="en-US" dirty="0"/>
              <a:t>Conducted copyright and privacy research for arrest photos</a:t>
            </a:r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Intellectual Property &amp; Privacy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517525" y="274639"/>
            <a:ext cx="8226425" cy="52705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VIRTUAL HUB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CBE40B-0B40-7948-A14C-91FFC138E33A}"/>
              </a:ext>
            </a:extLst>
          </p:cNvPr>
          <p:cNvSpPr txBox="1"/>
          <p:nvPr/>
        </p:nvSpPr>
        <p:spPr>
          <a:xfrm>
            <a:off x="4514176" y="4372439"/>
            <a:ext cx="2855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Rowan Hall arrest photo of E.F. Fitch, with permission. Photo credit: Ed Meador</a:t>
            </a:r>
          </a:p>
        </p:txBody>
      </p:sp>
    </p:spTree>
    <p:extLst>
      <p:ext uri="{BB962C8B-B14F-4D97-AF65-F5344CB8AC3E}">
        <p14:creationId xmlns:p14="http://schemas.microsoft.com/office/powerpoint/2010/main" val="261026432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Miami 2015">
      <a:dk1>
        <a:srgbClr val="C80A2A"/>
      </a:dk1>
      <a:lt1>
        <a:srgbClr val="FFFFFF"/>
      </a:lt1>
      <a:dk2>
        <a:srgbClr val="C80A2A"/>
      </a:dk2>
      <a:lt2>
        <a:srgbClr val="FFFFFF"/>
      </a:lt2>
      <a:accent1>
        <a:srgbClr val="C80A2A"/>
      </a:accent1>
      <a:accent2>
        <a:srgbClr val="FFFFFF"/>
      </a:accent2>
      <a:accent3>
        <a:srgbClr val="000000"/>
      </a:accent3>
      <a:accent4>
        <a:srgbClr val="FFFFFF"/>
      </a:accent4>
      <a:accent5>
        <a:srgbClr val="C80A2A"/>
      </a:accent5>
      <a:accent6>
        <a:srgbClr val="404040"/>
      </a:accent6>
      <a:hlink>
        <a:srgbClr val="C80A2A"/>
      </a:hlink>
      <a:folHlink>
        <a:srgbClr val="4040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10223</TotalTime>
  <Words>356</Words>
  <Application>Microsoft Macintosh PowerPoint</Application>
  <PresentationFormat>On-screen Show (16:9)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Helvetica</vt:lpstr>
      <vt:lpstr>Lucida Grande</vt:lpstr>
      <vt:lpstr>Custom Design</vt:lpstr>
      <vt:lpstr>FROM READING ROOMS TO VIRTUAL HUBS</vt:lpstr>
      <vt:lpstr>Challenges of Emerging Technology &amp;  Collaborative Research Models</vt:lpstr>
      <vt:lpstr>The rhizome embodies a concept of breaking with hierarchical traditions of access to provoke serendipitous discovery through new connections and the coupling of past and present in innovative modes.</vt:lpstr>
      <vt:lpstr>ROWAN HALL TAKEOVER AT 50</vt:lpstr>
      <vt:lpstr>USER NEEDS</vt:lpstr>
      <vt:lpstr>LIMITS OF THE OUR READING ROOM</vt:lpstr>
      <vt:lpstr>Adapting to Emerging Technology &amp;  Collaborative Research Models</vt:lpstr>
      <vt:lpstr>VIRTUAL HUB</vt:lpstr>
      <vt:lpstr>VIRTUAL HUB</vt:lpstr>
      <vt:lpstr>VIRTUAL HUB</vt:lpstr>
      <vt:lpstr>Supporting Emerging Technology &amp;  Collaborative Research Models</vt:lpstr>
      <vt:lpstr>FINAL THOUGHTS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campus!</dc:title>
  <dc:subject/>
  <dc:creator>Donna Barnet</dc:creator>
  <cp:keywords/>
  <dc:description/>
  <cp:lastModifiedBy>Microsoft Office User</cp:lastModifiedBy>
  <cp:revision>315</cp:revision>
  <cp:lastPrinted>2015-10-19T15:46:35Z</cp:lastPrinted>
  <dcterms:created xsi:type="dcterms:W3CDTF">2011-09-09T19:38:31Z</dcterms:created>
  <dcterms:modified xsi:type="dcterms:W3CDTF">2020-08-04T12:17:20Z</dcterms:modified>
  <cp:category/>
</cp:coreProperties>
</file>